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Fjalla One"/>
      <p:regular r:id="rId23"/>
    </p:embeddedFont>
    <p:embeddedFont>
      <p:font typeface="Barlow Semi Condensed Medium"/>
      <p:regular r:id="rId24"/>
      <p:bold r:id="rId25"/>
      <p:italic r:id="rId26"/>
      <p:boldItalic r:id="rId27"/>
    </p:embeddedFont>
    <p:embeddedFont>
      <p:font typeface="Barlow Semi Condense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55575A-51A4-4A10-93F3-6DEA05BDA688}">
  <a:tblStyle styleId="{3C55575A-51A4-4A10-93F3-6DEA05BDA6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BarlowSemiCondensedMedium-regular.fntdata"/><Relationship Id="rId23" Type="http://schemas.openxmlformats.org/officeDocument/2006/relationships/font" Target="fonts/FjallaOne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BarlowSemiCondensedMedium-italic.fntdata"/><Relationship Id="rId25" Type="http://schemas.openxmlformats.org/officeDocument/2006/relationships/font" Target="fonts/BarlowSemiCondensedMedium-bold.fntdata"/><Relationship Id="rId28" Type="http://schemas.openxmlformats.org/officeDocument/2006/relationships/font" Target="fonts/BarlowSemiCondensed-regular.fntdata"/><Relationship Id="rId27" Type="http://schemas.openxmlformats.org/officeDocument/2006/relationships/font" Target="fonts/BarlowSemiCondensedMedium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BarlowSemiCondensed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BarlowSemiCondensed-boldItalic.fntdata"/><Relationship Id="rId30" Type="http://schemas.openxmlformats.org/officeDocument/2006/relationships/font" Target="fonts/BarlowSemiCondensed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2e52f9bf80c_0_5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2e52f9bf80c_0_5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2e575531f7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2e575531f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2e57288d94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2e57288d94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2e57288d94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2e57288d94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2e575531f78_1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2e575531f78_1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2e575531f78_1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2e575531f78_1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2e52f9bf80c_0_3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2e52f9bf80c_0_3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2e52f9bf80c_0_7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2e52f9bf80c_0_7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2e52f9bf80c_0_7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2e52f9bf80c_0_7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2e52f9bf80c_0_7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2e52f9bf80c_0_7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2e52f9bf80c_0_7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2e52f9bf80c_0_7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2e52f9bf80c_0_7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2e52f9bf80c_0_7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2e575531f78_1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2e575531f78_1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2e575531f7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2e575531f7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2e575531f7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Google Shape;1804;g2e575531f7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55" name="Google Shape;55;p14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p14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14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8" name="Google Shape;58;p14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59" name="Google Shape;59;p1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" name="Google Shape;65;p14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66" name="Google Shape;66;p1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14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14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77" name="Google Shape;77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1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1" name="Google Shape;81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" name="Google Shape;84;p14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85" name="Google Shape;85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5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90" name="Google Shape;90;p15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5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15"/>
          <p:cNvSpPr txBox="1"/>
          <p:nvPr>
            <p:ph hasCustomPrompt="1"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95" name="Google Shape;95;p1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96" name="Google Shape;96;p1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7" name="Google Shape;97;p1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98" name="Google Shape;98;p1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" name="Google Shape;104;p1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05" name="Google Shape;105;p1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" name="Google Shape;109;p1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10" name="Google Shape;110;p1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14" name="Google Shape;114;p1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5" name="Google Shape;115;p1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16" name="Google Shape;116;p1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1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23" name="Google Shape;123;p1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" name="Google Shape;127;p1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28" name="Google Shape;128;p1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" name="Google Shape;132;p1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33" name="Google Shape;133;p1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" name="Google Shape;136;p1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37" name="Google Shape;137;p1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" name="Google Shape;140;p1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1" name="Google Shape;141;p1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" name="Google Shape;144;p1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5" name="Google Shape;145;p1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8" name="Google Shape;148;p1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1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0" name="Google Shape;150;p1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56" name="Google Shape;156;p16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57" name="Google Shape;15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6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1" name="Google Shape;161;p1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" name="Google Shape;162;p1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3" name="Google Shape;163;p1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4" name="Google Shape;164;p1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" name="Google Shape;170;p1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71" name="Google Shape;171;p1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" name="Google Shape;175;p1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76" name="Google Shape;176;p1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80" name="Google Shape;180;p1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1" name="Google Shape;181;p1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82" name="Google Shape;182;p1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" name="Google Shape;188;p1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89" name="Google Shape;189;p1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Google Shape;193;p1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94" name="Google Shape;194;p1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99" name="Google Shape;199;p1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" name="Google Shape;202;p1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03" name="Google Shape;203;p1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" name="Google Shape;206;p1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07" name="Google Shape;207;p1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1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11" name="Google Shape;211;p1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14" name="Google Shape;214;p1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1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6" name="Google Shape;216;p1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/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" name="Google Shape;222;p17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23" name="Google Shape;223;p17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24" name="Google Shape;224;p17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" name="Google Shape;225;p17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6" name="Google Shape;226;p17"/>
          <p:cNvSpPr txBox="1"/>
          <p:nvPr>
            <p:ph hasCustomPrompt="1"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" name="Google Shape;227;p17"/>
          <p:cNvSpPr txBox="1"/>
          <p:nvPr>
            <p:ph hasCustomPrompt="1"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28" name="Google Shape;228;p17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29" name="Google Shape;229;p17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30" name="Google Shape;230;p17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31" name="Google Shape;231;p1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" name="Google Shape;237;p17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38" name="Google Shape;238;p1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" name="Google Shape;242;p17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43" name="Google Shape;243;p1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47" name="Google Shape;247;p17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48" name="Google Shape;248;p17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49" name="Google Shape;249;p1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" name="Google Shape;255;p17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56" name="Google Shape;256;p1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" name="Google Shape;260;p17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61" name="Google Shape;261;p1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" name="Google Shape;265;p17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66" name="Google Shape;266;p1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" name="Google Shape;269;p17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70" name="Google Shape;270;p1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" name="Google Shape;273;p17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74" name="Google Shape;274;p1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" name="Google Shape;277;p17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78" name="Google Shape;278;p1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81" name="Google Shape;281;p17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" name="Google Shape;282;p17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3" name="Google Shape;283;p17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89" name="Google Shape;289;p18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90" name="Google Shape;290;p18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91" name="Google Shape;291;p18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92" name="Google Shape;292;p1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" name="Google Shape;298;p18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99" name="Google Shape;299;p1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" name="Google Shape;303;p18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304" name="Google Shape;304;p1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08" name="Google Shape;308;p18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09" name="Google Shape;309;p18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310" name="Google Shape;310;p1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" name="Google Shape;316;p18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317" name="Google Shape;317;p1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1" name="Google Shape;321;p18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322" name="Google Shape;322;p1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6" name="Google Shape;326;p18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327" name="Google Shape;327;p1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18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331" name="Google Shape;331;p1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4" name="Google Shape;334;p18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35" name="Google Shape;335;p1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8" name="Google Shape;338;p18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39" name="Google Shape;339;p1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42" name="Google Shape;342;p18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" name="Google Shape;343;p18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4" name="Google Shape;344;p18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50" name="Google Shape;350;p19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351" name="Google Shape;351;p1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19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1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4" name="Google Shape;354;p1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55" name="Google Shape;355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1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62" name="Google Shape;362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19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9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9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9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9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9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1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73" name="Google Shape;373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1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77" name="Google Shape;377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1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81" name="Google Shape;381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4" name="Google Shape;384;p1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19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6" name="Google Shape;386;p1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87" name="Google Shape;387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94" name="Google Shape;394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1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99" name="Google Shape;399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1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04" name="Google Shape;40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" name="Google Shape;407;p1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08" name="Google Shape;40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20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413" name="Google Shape;413;p20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0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416" name="Google Shape;416;p2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417" name="Google Shape;417;p2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20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2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2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21" name="Google Shape;421;p2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422" name="Google Shape;422;p2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8" name="Google Shape;428;p2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429" name="Google Shape;429;p2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3" name="Google Shape;433;p2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434" name="Google Shape;434;p2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8" name="Google Shape;438;p2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39" name="Google Shape;439;p2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5" name="Google Shape;445;p2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46" name="Google Shape;446;p2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49" name="Google Shape;449;p2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0" name="Google Shape;450;p2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1" name="Google Shape;451;p2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52" name="Google Shape;452;p2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53" name="Google Shape;453;p2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9" name="Google Shape;459;p2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60" name="Google Shape;460;p2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4" name="Google Shape;464;p2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65" name="Google Shape;465;p2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9" name="Google Shape;469;p20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5" name="Google Shape;475;p2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76" name="Google Shape;476;p2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9" name="Google Shape;479;p2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80" name="Google Shape;480;p2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1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5" name="Google Shape;485;p21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486" name="Google Shape;486;p21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21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21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9" name="Google Shape;489;p21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90" name="Google Shape;490;p2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" name="Google Shape;496;p21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97" name="Google Shape;497;p2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21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1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1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1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1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1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7" name="Google Shape;507;p21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508" name="Google Shape;508;p2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21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512" name="Google Shape;512;p2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Google Shape;515;p21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516" name="Google Shape;516;p2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9" name="Google Shape;519;p21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21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1" name="Google Shape;521;p21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522" name="Google Shape;522;p2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" name="Google Shape;528;p21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529" name="Google Shape;529;p2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" name="Google Shape;533;p21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534" name="Google Shape;534;p2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" name="Google Shape;538;p21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39" name="Google Shape;539;p2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" name="Google Shape;542;p21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43" name="Google Shape;543;p2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2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548" name="Google Shape;548;p22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49" name="Google Shape;549;p22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22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1" name="Google Shape;551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52" name="Google Shape;552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22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57" name="Google Shape;557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63" name="Google Shape;563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5" name="Google Shape;565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66" name="Google Shape;566;p2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73" name="Google Shape;573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78" name="Google Shape;578;p2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83" name="Google Shape;583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87" name="Google Shape;587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23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92" name="Google Shape;592;p23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" name="Google Shape;595;p23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596" name="Google Shape;596;p23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23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23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23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0" name="Google Shape;600;p23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601" name="Google Shape;601;p2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23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608" name="Google Shape;608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23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613" name="Google Shape;613;p2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23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618" name="Google Shape;618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23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625" name="Google Shape;625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28" name="Google Shape;628;p23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23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23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1" name="Google Shape;631;p23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632" name="Google Shape;632;p2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" name="Google Shape;638;p23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639" name="Google Shape;639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23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644" name="Google Shape;644;p2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23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3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3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3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3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3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4" name="Google Shape;654;p23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55" name="Google Shape;655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" name="Google Shape;658;p23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59" name="Google Shape;659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" name="Google Shape;662;p23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63" name="Google Shape;663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6" name="Google Shape;666;p23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5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0" name="Google Shape;670;p25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1" name="Google Shape;671;p25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2" name="Google Shape;672;p25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3" name="Google Shape;673;p25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4" name="Google Shape;674;p25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5" name="Google Shape;675;p25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6" name="Google Shape;676;p25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7" name="Google Shape;677;p25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8" name="Google Shape;678;p25"/>
          <p:cNvSpPr txBox="1"/>
          <p:nvPr>
            <p:ph hasCustomPrompt="1"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9" name="Google Shape;679;p25"/>
          <p:cNvSpPr txBox="1"/>
          <p:nvPr>
            <p:ph hasCustomPrompt="1"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0" name="Google Shape;680;p25"/>
          <p:cNvSpPr txBox="1"/>
          <p:nvPr>
            <p:ph hasCustomPrompt="1"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1" name="Google Shape;681;p25"/>
          <p:cNvSpPr txBox="1"/>
          <p:nvPr>
            <p:ph hasCustomPrompt="1"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6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4" name="Google Shape;684;p26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85" name="Google Shape;685;p26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86" name="Google Shape;686;p26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87" name="Google Shape;687;p26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88" name="Google Shape;688;p26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89" name="Google Shape;689;p26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690" name="Google Shape;690;p26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91" name="Google Shape;691;p26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2" name="Google Shape;692;p26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93" name="Google Shape;693;p26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94" name="Google Shape;694;p2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2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2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2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8" name="Google Shape;698;p26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99" name="Google Shape;699;p2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3" name="Google Shape;703;p26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704" name="Google Shape;704;p2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7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2" name="Google Shape;712;p27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13" name="Google Shape;713;p27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14" name="Google Shape;714;p27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15" name="Google Shape;715;p27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16" name="Google Shape;716;p27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17" name="Google Shape;717;p27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18" name="Google Shape;718;p27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19" name="Google Shape;719;p27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720" name="Google Shape;720;p27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27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27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3" name="Google Shape;723;p27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724" name="Google Shape;724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" name="Google Shape;728;p27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729" name="Google Shape;72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27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736" name="Google Shape;73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39" name="Google Shape;739;p27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40" name="Google Shape;740;p27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741" name="Google Shape;741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27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48" name="Google Shape;748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" name="Google Shape;752;p27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53" name="Google Shape;753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7" name="Google Shape;757;p28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8" name="Google Shape;758;p28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28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0" name="Google Shape;760;p28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61" name="Google Shape;761;p2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" name="Google Shape;765;p28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66" name="Google Shape;766;p2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72" name="Google Shape;772;p28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28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4" name="Google Shape;774;p28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75" name="Google Shape;775;p2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" name="Google Shape;781;p28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82" name="Google Shape;782;p2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6" name="Google Shape;786;p28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87" name="Google Shape;787;p2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" name="Google Shape;791;p28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92" name="Google Shape;792;p2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28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96" name="Google Shape;796;p2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9" name="Google Shape;799;p28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00" name="Google Shape;800;p28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01" name="Google Shape;801;p28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02" name="Google Shape;802;p28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3" name="Google Shape;803;p28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04" name="Google Shape;804;p28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9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29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08" name="Google Shape;808;p29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09" name="Google Shape;809;p29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10" name="Google Shape;810;p29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11" name="Google Shape;811;p29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12" name="Google Shape;812;p29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13" name="Google Shape;813;p29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14" name="Google Shape;814;p29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15" name="Google Shape;815;p29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16" name="Google Shape;816;p29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17" name="Google Shape;817;p29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18" name="Google Shape;818;p29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819" name="Google Shape;819;p29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29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1" name="Google Shape;821;p29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29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23" name="Google Shape;823;p29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824" name="Google Shape;824;p2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" name="Google Shape;830;p29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831" name="Google Shape;831;p2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29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836" name="Google Shape;836;p2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" name="Google Shape;840;p29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841" name="Google Shape;841;p2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29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48" name="Google Shape;848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51" name="Google Shape;851;p29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29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29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4" name="Google Shape;854;p29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55" name="Google Shape;855;p2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29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62" name="Google Shape;862;p2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" name="Google Shape;866;p29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67" name="Google Shape;867;p2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1" name="Google Shape;871;p29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29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9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29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29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29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7" name="Google Shape;877;p29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78" name="Google Shape;878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" name="Google Shape;881;p29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82" name="Google Shape;882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0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30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888" name="Google Shape;888;p30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30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30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91" name="Google Shape;891;p30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92" name="Google Shape;892;p3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" name="Google Shape;896;p30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97" name="Google Shape;897;p3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" name="Google Shape;903;p30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904" name="Google Shape;904;p3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07" name="Google Shape;907;p30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08" name="Google Shape;908;p30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909" name="Google Shape;909;p3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" name="Google Shape;915;p30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916" name="Google Shape;916;p3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" name="Google Shape;920;p30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921" name="Google Shape;921;p3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24" name="Google Shape;924;p30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5" name="Google Shape;925;p30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6" name="Google Shape;926;p30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7" name="Google Shape;927;p30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28" name="Google Shape;928;p30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929" name="Google Shape;929;p3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30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936" name="Google Shape;936;p3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30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941" name="Google Shape;941;p3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" name="Google Shape;945;p30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46" name="Google Shape;946;p3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" name="Google Shape;952;p30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53" name="Google Shape;953;p3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1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958" name="Google Shape;958;p31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59" name="Google Shape;959;p31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zh-TW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zh-TW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zh-TW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zh-TW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zh-TW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zh-TW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60" name="Google Shape;960;p3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1" name="Google Shape;961;p31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2" name="Google Shape;962;p3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p3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64" name="Google Shape;964;p31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65" name="Google Shape;965;p3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1" name="Google Shape;971;p31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72" name="Google Shape;972;p3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" name="Google Shape;976;p31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77" name="Google Shape;977;p3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" name="Google Shape;981;p3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82" name="Google Shape;982;p3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8" name="Google Shape;988;p31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89" name="Google Shape;989;p3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92" name="Google Shape;992;p31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3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" name="Google Shape;994;p31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5" name="Google Shape;995;p3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96" name="Google Shape;996;p3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2" name="Google Shape;1002;p3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03" name="Google Shape;1003;p3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" name="Google Shape;1007;p3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08" name="Google Shape;1008;p3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2" name="Google Shape;1012;p31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31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31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31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31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31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8" name="Google Shape;1018;p3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19" name="Google Shape;1019;p3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2" name="Google Shape;1022;p3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23" name="Google Shape;1023;p3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6" name="Google Shape;1026;p3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27" name="Google Shape;1027;p3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2"/>
          <p:cNvSpPr txBox="1"/>
          <p:nvPr>
            <p:ph hasCustomPrompt="1"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2" name="Google Shape;1032;p32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33" name="Google Shape;1033;p32"/>
          <p:cNvSpPr txBox="1"/>
          <p:nvPr>
            <p:ph hasCustomPrompt="1"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4" name="Google Shape;1034;p32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35" name="Google Shape;1035;p32"/>
          <p:cNvSpPr txBox="1"/>
          <p:nvPr>
            <p:ph hasCustomPrompt="1"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6" name="Google Shape;1036;p32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037" name="Google Shape;1037;p32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p32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9" name="Google Shape;1039;p32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p32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41" name="Google Shape;1041;p32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042" name="Google Shape;1042;p3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32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49" name="Google Shape;1049;p3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3" name="Google Shape;1053;p32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54" name="Google Shape;1054;p3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" name="Google Shape;1058;p32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59" name="Google Shape;1059;p3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" name="Google Shape;1065;p32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66" name="Google Shape;1066;p3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69" name="Google Shape;1069;p32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0" name="Google Shape;1070;p32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1" name="Google Shape;1071;p32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72" name="Google Shape;1072;p32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73" name="Google Shape;1073;p3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9" name="Google Shape;1079;p32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80" name="Google Shape;1080;p3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4" name="Google Shape;1084;p32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85" name="Google Shape;1085;p3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9" name="Google Shape;1089;p32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32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32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32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32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32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5" name="Google Shape;1095;p32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96" name="Google Shape;1096;p3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32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100" name="Google Shape;1100;p3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3" name="Google Shape;1103;p32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104" name="Google Shape;1104;p3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3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09" name="Google Shape;1109;p33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110" name="Google Shape;1110;p33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1" name="Google Shape;1111;p33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12" name="Google Shape;1112;p33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113" name="Google Shape;1113;p3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3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3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7" name="Google Shape;1117;p33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118" name="Google Shape;1118;p3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3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3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3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2" name="Google Shape;1122;p33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123" name="Google Shape;1123;p3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3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3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3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3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29" name="Google Shape;1129;p33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0" name="Google Shape;1130;p33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31" name="Google Shape;1131;p33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2" name="Google Shape;1132;p33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33" name="Google Shape;1133;p33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4" name="Google Shape;1134;p33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6" name="Google Shape;1136;p3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7" name="Google Shape;1137;p34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8" name="Google Shape;1138;p34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9" name="Google Shape;1139;p3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40" name="Google Shape;1140;p3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4" name="Google Shape;1144;p3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45" name="Google Shape;1145;p3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51" name="Google Shape;1151;p3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p3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3" name="Google Shape;1153;p3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4" name="Google Shape;1154;p3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0" name="Google Shape;1160;p3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1" name="Google Shape;1161;p3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" name="Google Shape;1165;p3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66" name="Google Shape;1166;p3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3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1" name="Google Shape;1171;p3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4" name="Google Shape;1174;p3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75" name="Google Shape;1175;p3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8" name="Google Shape;1178;p34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79" name="Google Shape;1179;p34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80" name="Google Shape;1180;p34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81" name="Google Shape;1181;p34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82" name="Google Shape;1182;p34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83" name="Google Shape;1183;p34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35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6" name="Google Shape;1186;p35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187" name="Google Shape;1187;p35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8" name="Google Shape;1188;p35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89" name="Google Shape;1189;p35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90" name="Google Shape;1190;p3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4" name="Google Shape;1194;p35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95" name="Google Shape;1195;p3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01" name="Google Shape;1201;p35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p35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3" name="Google Shape;1203;p35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4" name="Google Shape;1204;p3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0" name="Google Shape;1210;p35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11" name="Google Shape;1211;p3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35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6" name="Google Shape;1216;p3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35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21" name="Google Shape;1221;p3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4" name="Google Shape;1224;p35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5" name="Google Shape;1225;p3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36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0" name="Google Shape;1230;p3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1" name="Google Shape;1231;p36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32" name="Google Shape;1232;p3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233" name="Google Shape;1233;p3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7" name="Google Shape;1237;p3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238" name="Google Shape;1238;p3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44" name="Google Shape;1244;p3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5" name="Google Shape;1245;p3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46" name="Google Shape;1246;p3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47" name="Google Shape;1247;p3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3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54" name="Google Shape;1254;p3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8" name="Google Shape;1258;p3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59" name="Google Shape;1259;p3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3" name="Google Shape;1263;p3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64" name="Google Shape;1264;p3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7" name="Google Shape;1267;p3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68" name="Google Shape;1268;p3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37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1273" name="Google Shape;1273;p3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4" name="Google Shape;1274;p37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5" name="Google Shape;1275;p3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76" name="Google Shape;1276;p3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77" name="Google Shape;1277;p3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3" name="Google Shape;1283;p3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84" name="Google Shape;1284;p3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8" name="Google Shape;1288;p37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37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37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37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37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37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4" name="Google Shape;1294;p3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95" name="Google Shape;1295;p3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8" name="Google Shape;1298;p3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99" name="Google Shape;1299;p3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2" name="Google Shape;1302;p3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303" name="Google Shape;1303;p3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06" name="Google Shape;1306;p3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7" name="Google Shape;1307;p37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08" name="Google Shape;1308;p3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309" name="Google Shape;1309;p3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5" name="Google Shape;1315;p3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316" name="Google Shape;1316;p3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0" name="Google Shape;1320;p3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321" name="Google Shape;1321;p3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5" name="Google Shape;1325;p3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326" name="Google Shape;1326;p3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9" name="Google Shape;1329;p3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330" name="Google Shape;1330;p3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38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35" name="Google Shape;1335;p3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6" name="Google Shape;1336;p3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7" name="Google Shape;1337;p38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38" name="Google Shape;1338;p3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339" name="Google Shape;1339;p3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3" name="Google Shape;1343;p3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344" name="Google Shape;1344;p3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0" name="Google Shape;1350;p3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51" name="Google Shape;1351;p3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54" name="Google Shape;1354;p3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55" name="Google Shape;1355;p3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56" name="Google Shape;1356;p3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2" name="Google Shape;1362;p3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63" name="Google Shape;1363;p3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7" name="Google Shape;1367;p3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68" name="Google Shape;1368;p3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2" name="Google Shape;1372;p3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3" name="Google Shape;1373;p39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4" name="Google Shape;1374;p3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5" name="Google Shape;1375;p3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76" name="Google Shape;1376;p39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77" name="Google Shape;1377;p3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3" name="Google Shape;1383;p39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84" name="Google Shape;1384;p3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8" name="Google Shape;1388;p39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89" name="Google Shape;1389;p3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3" name="Google Shape;1393;p3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94" name="Google Shape;1394;p3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0" name="Google Shape;1400;p39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401" name="Google Shape;1401;p3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04" name="Google Shape;1404;p39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5" name="Google Shape;1405;p3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6" name="Google Shape;1406;p39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07" name="Google Shape;1407;p3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408" name="Google Shape;1408;p3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4" name="Google Shape;1414;p3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415" name="Google Shape;1415;p3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9" name="Google Shape;1419;p3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420" name="Google Shape;1420;p3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4" name="Google Shape;1424;p39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39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39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39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39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39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0" name="Google Shape;1430;p3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431" name="Google Shape;1431;p3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4" name="Google Shape;1434;p3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435" name="Google Shape;1435;p3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8" name="Google Shape;1438;p3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439" name="Google Shape;1439;p3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3" name="Google Shape;1443;p40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444" name="Google Shape;1444;p40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5" name="Google Shape;1445;p40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46" name="Google Shape;1446;p40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47" name="Google Shape;1447;p4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4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4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4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1" name="Google Shape;1451;p40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52" name="Google Shape;1452;p4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4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4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4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6" name="Google Shape;1456;p40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57" name="Google Shape;1457;p4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4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4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4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4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4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4" name="Google Shape;1464;p41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65" name="Google Shape;1465;p41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66" name="Google Shape;1466;p41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67" name="Google Shape;1467;p4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4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4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4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4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4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3" name="Google Shape;1473;p41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74" name="Google Shape;1474;p4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4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4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4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8" name="Google Shape;1478;p41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79" name="Google Shape;1479;p4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4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4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4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83" name="Google Shape;1483;p41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84" name="Google Shape;1484;p41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4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4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4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4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4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4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1" name="Google Shape;1491;p41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4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4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4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4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6" name="Google Shape;1496;p41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4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4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4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4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1" name="Google Shape;1501;p41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02" name="Google Shape;1502;p4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4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4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5" name="Google Shape;1505;p41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06" name="Google Shape;1506;p4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4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4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9" name="Google Shape;1509;p41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510" name="Google Shape;1510;p4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4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4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3" name="Google Shape;1513;p41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514" name="Google Shape;1514;p4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4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4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17" name="Google Shape;1517;p41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8" name="Google Shape;1518;p41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19" name="Google Shape;1519;p41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1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1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1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4" name="Google Shape;1524;p42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25" name="Google Shape;1525;p42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6" name="Google Shape;1526;p42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7" name="Google Shape;1527;p42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8" name="Google Shape;1528;p42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29" name="Google Shape;1529;p42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30" name="Google Shape;1530;p4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4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4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4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4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4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6" name="Google Shape;1536;p42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37" name="Google Shape;1537;p4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4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4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4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1" name="Google Shape;1541;p42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42" name="Google Shape;1542;p4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4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4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4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6" name="Google Shape;1546;p42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47" name="Google Shape;1547;p42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42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42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42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42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42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3" name="Google Shape;1553;p42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54" name="Google Shape;1554;p4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4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4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57" name="Google Shape;1557;p42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8" name="Google Shape;1558;p42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9" name="Google Shape;1559;p42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60" name="Google Shape;1560;p42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61" name="Google Shape;1561;p4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4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4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4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4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4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7" name="Google Shape;1567;p42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68" name="Google Shape;1568;p4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4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4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4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2" name="Google Shape;1572;p42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73" name="Google Shape;1573;p4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4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4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4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77" name="Google Shape;1577;p42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2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2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2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2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2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83" name="Google Shape;1583;p42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84" name="Google Shape;1584;p4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4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4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7" name="Google Shape;1587;p42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88" name="Google Shape;1588;p4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4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4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2" name="Google Shape;1592;p43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93" name="Google Shape;1593;p43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3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5" name="Google Shape;1595;p43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596" name="Google Shape;1596;p43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97" name="Google Shape;1597;p43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8" name="Google Shape;1598;p43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9" name="Google Shape;1599;p43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0" name="Google Shape;1600;p43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01" name="Google Shape;1601;p43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602" name="Google Shape;1602;p4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4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4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4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4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4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8" name="Google Shape;1608;p43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609" name="Google Shape;1609;p4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4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4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4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3" name="Google Shape;1613;p43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614" name="Google Shape;1614;p4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4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4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4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8" name="Google Shape;1618;p43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619" name="Google Shape;1619;p43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43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43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43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43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43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5" name="Google Shape;1625;p43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626" name="Google Shape;1626;p4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4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4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29" name="Google Shape;1629;p43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0" name="Google Shape;1630;p43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1" name="Google Shape;1631;p43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32" name="Google Shape;1632;p43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633" name="Google Shape;1633;p4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4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4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4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4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4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9" name="Google Shape;1639;p43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640" name="Google Shape;1640;p4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4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4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4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4" name="Google Shape;1644;p43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45" name="Google Shape;1645;p4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4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4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4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49" name="Google Shape;1649;p43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3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3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3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3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3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55" name="Google Shape;1655;p43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56" name="Google Shape;1656;p4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4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4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9" name="Google Shape;1659;p43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60" name="Google Shape;1660;p4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4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4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63" name="Google Shape;1663;p43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44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66" name="Google Shape;1666;p44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67" name="Google Shape;1667;p44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68" name="Google Shape;1668;p4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69" name="Google Shape;1669;p4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70" name="Google Shape;1670;p4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71" name="Google Shape;1671;p4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4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4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4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4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4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7" name="Google Shape;1677;p4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78" name="Google Shape;1678;p4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4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4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4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2" name="Google Shape;1682;p4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83" name="Google Shape;1683;p4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4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4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4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87" name="Google Shape;1687;p4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88" name="Google Shape;1688;p4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89" name="Google Shape;1689;p4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4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4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4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4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4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5" name="Google Shape;1695;p4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96" name="Google Shape;1696;p4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4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4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4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0" name="Google Shape;1700;p4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701" name="Google Shape;1701;p4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4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4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4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5" name="Google Shape;1705;p4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706" name="Google Shape;1706;p4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4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4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9" name="Google Shape;1709;p4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710" name="Google Shape;1710;p4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4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4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3" name="Google Shape;1713;p4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714" name="Google Shape;1714;p4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4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4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7" name="Google Shape;1717;p4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718" name="Google Shape;1718;p4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4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4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721" name="Google Shape;1721;p4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2" name="Google Shape;1722;p4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23" name="Google Shape;1723;p4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9" Type="http://schemas.openxmlformats.org/officeDocument/2006/relationships/image" Target="../media/image17.jpg"/><Relationship Id="rId5" Type="http://schemas.openxmlformats.org/officeDocument/2006/relationships/image" Target="../media/image12.jpg"/><Relationship Id="rId6" Type="http://schemas.openxmlformats.org/officeDocument/2006/relationships/image" Target="../media/image15.jpg"/><Relationship Id="rId7" Type="http://schemas.openxmlformats.org/officeDocument/2006/relationships/image" Target="../media/image13.jpg"/><Relationship Id="rId8" Type="http://schemas.openxmlformats.org/officeDocument/2006/relationships/image" Target="../media/image14.jpg"/><Relationship Id="rId11" Type="http://schemas.openxmlformats.org/officeDocument/2006/relationships/image" Target="../media/image20.jpg"/><Relationship Id="rId10" Type="http://schemas.openxmlformats.org/officeDocument/2006/relationships/image" Target="../media/image19.jpg"/><Relationship Id="rId13" Type="http://schemas.openxmlformats.org/officeDocument/2006/relationships/image" Target="../media/image21.jpg"/><Relationship Id="rId12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45"/>
          <p:cNvSpPr txBox="1"/>
          <p:nvPr>
            <p:ph type="ctrTitle"/>
          </p:nvPr>
        </p:nvSpPr>
        <p:spPr>
          <a:xfrm>
            <a:off x="529050" y="1920025"/>
            <a:ext cx="8339100" cy="9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300"/>
              <a:t> Global Motion Compensation</a:t>
            </a:r>
            <a:endParaRPr sz="4300"/>
          </a:p>
        </p:txBody>
      </p:sp>
      <p:sp>
        <p:nvSpPr>
          <p:cNvPr id="1732" name="Google Shape;1732;p45"/>
          <p:cNvSpPr txBox="1"/>
          <p:nvPr>
            <p:ph idx="1" type="subTitle"/>
          </p:nvPr>
        </p:nvSpPr>
        <p:spPr>
          <a:xfrm>
            <a:off x="1942350" y="2771025"/>
            <a:ext cx="52593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chemeClr val="accent5"/>
                </a:solidFill>
              </a:rPr>
              <a:t>Computer Vision Final Project</a:t>
            </a:r>
            <a:endParaRPr sz="2300">
              <a:solidFill>
                <a:schemeClr val="accent5"/>
              </a:solidFill>
            </a:endParaRPr>
          </a:p>
        </p:txBody>
      </p:sp>
      <p:sp>
        <p:nvSpPr>
          <p:cNvPr id="1733" name="Google Shape;1733;p45"/>
          <p:cNvSpPr txBox="1"/>
          <p:nvPr>
            <p:ph idx="1" type="subTitle"/>
          </p:nvPr>
        </p:nvSpPr>
        <p:spPr>
          <a:xfrm>
            <a:off x="1912200" y="3918900"/>
            <a:ext cx="55728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</a:rPr>
              <a:t>R12921122</a:t>
            </a:r>
            <a:r>
              <a:rPr lang="zh-TW" sz="1800">
                <a:solidFill>
                  <a:srgbClr val="595959"/>
                </a:solidFill>
              </a:rPr>
              <a:t> 張</a:t>
            </a:r>
            <a:r>
              <a:rPr lang="zh-TW" sz="1800">
                <a:solidFill>
                  <a:srgbClr val="595959"/>
                </a:solidFill>
              </a:rPr>
              <a:t>嘉仁</a:t>
            </a:r>
            <a:r>
              <a:rPr lang="zh-TW" sz="1800">
                <a:solidFill>
                  <a:srgbClr val="595959"/>
                </a:solidFill>
              </a:rPr>
              <a:t>/ R12921A10 謝宗翰 / R12921068 吳凱濠</a:t>
            </a:r>
            <a:endParaRPr sz="1800">
              <a:solidFill>
                <a:srgbClr val="595959"/>
              </a:solidFill>
            </a:endParaRPr>
          </a:p>
        </p:txBody>
      </p:sp>
      <p:cxnSp>
        <p:nvCxnSpPr>
          <p:cNvPr id="1734" name="Google Shape;1734;p45"/>
          <p:cNvCxnSpPr/>
          <p:nvPr/>
        </p:nvCxnSpPr>
        <p:spPr>
          <a:xfrm>
            <a:off x="1123050" y="3645600"/>
            <a:ext cx="7151100" cy="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35" name="Google Shape;1735;p45"/>
          <p:cNvPicPr preferRelativeResize="0"/>
          <p:nvPr/>
        </p:nvPicPr>
        <p:blipFill rotWithShape="1">
          <a:blip r:embed="rId3">
            <a:alphaModFix/>
          </a:blip>
          <a:srcRect b="32410" l="0" r="0" t="30963"/>
          <a:stretch/>
        </p:blipFill>
        <p:spPr>
          <a:xfrm>
            <a:off x="0" y="0"/>
            <a:ext cx="1871551" cy="6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54"/>
          <p:cNvSpPr txBox="1"/>
          <p:nvPr>
            <p:ph type="title"/>
          </p:nvPr>
        </p:nvSpPr>
        <p:spPr>
          <a:xfrm>
            <a:off x="723750" y="338323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Visualization results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7" name="Google Shape;18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264" y="1355238"/>
            <a:ext cx="1276979" cy="7200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8" name="Google Shape;181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025" y="2315013"/>
            <a:ext cx="1281137" cy="7200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9" name="Google Shape;181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050" y="2315013"/>
            <a:ext cx="1281229" cy="7200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0" name="Google Shape;182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7575" y="1355238"/>
            <a:ext cx="1281137" cy="7200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1" name="Google Shape;1821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4025" y="1355238"/>
            <a:ext cx="1281137" cy="7200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2" name="Google Shape;1822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68100" y="1355238"/>
            <a:ext cx="1281137" cy="7200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3" name="Google Shape;1823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42175" y="1355250"/>
            <a:ext cx="1281137" cy="7200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4" name="Google Shape;1824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23966" y="3786074"/>
            <a:ext cx="1276595" cy="7200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5" name="Google Shape;1825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6293" y="3786074"/>
            <a:ext cx="1276595" cy="7200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6" name="Google Shape;1826;p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84200" y="3786075"/>
            <a:ext cx="1281137" cy="7200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7" name="Google Shape;1827;p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44425" y="3786075"/>
            <a:ext cx="1281137" cy="7200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8" name="Google Shape;1828;p5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68100" y="3786075"/>
            <a:ext cx="1281137" cy="7200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55"/>
          <p:cNvSpPr txBox="1"/>
          <p:nvPr>
            <p:ph type="title"/>
          </p:nvPr>
        </p:nvSpPr>
        <p:spPr>
          <a:xfrm>
            <a:off x="723750" y="338323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Visualization results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4" name="Google Shape;18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812" y="1108825"/>
            <a:ext cx="6442373" cy="3623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p55"/>
          <p:cNvSpPr/>
          <p:nvPr/>
        </p:nvSpPr>
        <p:spPr>
          <a:xfrm>
            <a:off x="1350800" y="3897100"/>
            <a:ext cx="6442500" cy="897600"/>
          </a:xfrm>
          <a:prstGeom prst="roundRect">
            <a:avLst>
              <a:gd fmla="val 3807" name="adj"/>
            </a:avLst>
          </a:prstGeom>
          <a:noFill/>
          <a:ln cap="flat" cmpd="sng" w="3810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55"/>
          <p:cNvSpPr/>
          <p:nvPr/>
        </p:nvSpPr>
        <p:spPr>
          <a:xfrm>
            <a:off x="3929525" y="1038675"/>
            <a:ext cx="1380300" cy="1371300"/>
          </a:xfrm>
          <a:prstGeom prst="roundRect">
            <a:avLst>
              <a:gd fmla="val 3807" name="adj"/>
            </a:avLst>
          </a:prstGeom>
          <a:noFill/>
          <a:ln cap="flat" cmpd="sng" w="3810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55"/>
          <p:cNvSpPr/>
          <p:nvPr/>
        </p:nvSpPr>
        <p:spPr>
          <a:xfrm>
            <a:off x="6265275" y="1108825"/>
            <a:ext cx="1527900" cy="2223000"/>
          </a:xfrm>
          <a:prstGeom prst="roundRect">
            <a:avLst>
              <a:gd fmla="val 3807" name="adj"/>
            </a:avLst>
          </a:prstGeom>
          <a:noFill/>
          <a:ln cap="flat" cmpd="sng" w="3810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55"/>
          <p:cNvSpPr/>
          <p:nvPr/>
        </p:nvSpPr>
        <p:spPr>
          <a:xfrm>
            <a:off x="1350800" y="1351775"/>
            <a:ext cx="1806900" cy="1426500"/>
          </a:xfrm>
          <a:prstGeom prst="roundRect">
            <a:avLst>
              <a:gd fmla="val 3807" name="adj"/>
            </a:avLst>
          </a:prstGeom>
          <a:noFill/>
          <a:ln cap="flat" cmpd="sng" w="3810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56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Visualization results</a:t>
            </a:r>
            <a:endParaRPr/>
          </a:p>
        </p:txBody>
      </p:sp>
      <p:sp>
        <p:nvSpPr>
          <p:cNvPr id="1844" name="Google Shape;1844;p56"/>
          <p:cNvSpPr txBox="1"/>
          <p:nvPr/>
        </p:nvSpPr>
        <p:spPr>
          <a:xfrm>
            <a:off x="3788250" y="4272500"/>
            <a:ext cx="13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5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KMeans Base</a:t>
            </a:r>
            <a:endParaRPr>
              <a:solidFill>
                <a:schemeClr val="accent5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1845" name="Google Shape;18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975" y="1421063"/>
            <a:ext cx="6176051" cy="285145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6" name="Google Shape;1846;p56"/>
          <p:cNvSpPr txBox="1"/>
          <p:nvPr/>
        </p:nvSpPr>
        <p:spPr>
          <a:xfrm>
            <a:off x="2780650" y="3139000"/>
            <a:ext cx="86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E0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KMeans-12</a:t>
            </a:r>
            <a:endParaRPr sz="1200">
              <a:solidFill>
                <a:srgbClr val="E06666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847" name="Google Shape;1847;p56"/>
          <p:cNvSpPr txBox="1"/>
          <p:nvPr/>
        </p:nvSpPr>
        <p:spPr>
          <a:xfrm>
            <a:off x="3788250" y="2501413"/>
            <a:ext cx="113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E0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Add Greedy</a:t>
            </a:r>
            <a:endParaRPr sz="1200">
              <a:solidFill>
                <a:srgbClr val="E06666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848" name="Google Shape;1848;p56"/>
          <p:cNvSpPr txBox="1"/>
          <p:nvPr/>
        </p:nvSpPr>
        <p:spPr>
          <a:xfrm>
            <a:off x="5042150" y="1925400"/>
            <a:ext cx="113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E0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Add </a:t>
            </a:r>
            <a:r>
              <a:rPr lang="zh-TW" sz="1200">
                <a:solidFill>
                  <a:srgbClr val="E0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r</a:t>
            </a:r>
            <a:r>
              <a:rPr lang="zh-TW" sz="1200">
                <a:solidFill>
                  <a:srgbClr val="E0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ef0 seg</a:t>
            </a:r>
            <a:endParaRPr sz="1200">
              <a:solidFill>
                <a:srgbClr val="E06666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849" name="Google Shape;1849;p56"/>
          <p:cNvSpPr txBox="1"/>
          <p:nvPr/>
        </p:nvSpPr>
        <p:spPr>
          <a:xfrm>
            <a:off x="6366075" y="1753875"/>
            <a:ext cx="97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E0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Add</a:t>
            </a:r>
            <a:r>
              <a:rPr lang="zh-TW" sz="1200">
                <a:solidFill>
                  <a:srgbClr val="E0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inverse</a:t>
            </a:r>
            <a:endParaRPr sz="1200">
              <a:solidFill>
                <a:srgbClr val="E06666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850" name="Google Shape;1850;p56"/>
          <p:cNvSpPr txBox="1"/>
          <p:nvPr/>
        </p:nvSpPr>
        <p:spPr>
          <a:xfrm>
            <a:off x="3788250" y="2294688"/>
            <a:ext cx="113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accent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KMeans-30</a:t>
            </a:r>
            <a:endParaRPr sz="1200">
              <a:solidFill>
                <a:schemeClr val="accent4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57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Ablation study</a:t>
            </a:r>
            <a:endParaRPr/>
          </a:p>
        </p:txBody>
      </p:sp>
      <p:graphicFrame>
        <p:nvGraphicFramePr>
          <p:cNvPr id="1856" name="Google Shape;1856;p57"/>
          <p:cNvGraphicFramePr/>
          <p:nvPr/>
        </p:nvGraphicFramePr>
        <p:xfrm>
          <a:off x="4681450" y="1372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{3C55575A-51A4-4A10-93F3-6DEA05BDA688}</a:tableStyleId>
              </a:tblPr>
              <a:tblGrid>
                <a:gridCol w="2093475"/>
                <a:gridCol w="1526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Method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PSNR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KMeans30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51.89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KMeans30 + BigL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54.31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(KMeans30 + BigL)inv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54.52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(BigL+smallL)inv</a:t>
                      </a:r>
                      <a:endParaRPr>
                        <a:solidFill>
                          <a:schemeClr val="dk1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54.27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BigLR+smallLR</a:t>
                      </a:r>
                      <a:endParaRPr>
                        <a:solidFill>
                          <a:schemeClr val="dk1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54.40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(BigLR+smallLR)inv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54.55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857" name="Google Shape;1857;p57"/>
          <p:cNvGraphicFramePr/>
          <p:nvPr/>
        </p:nvGraphicFramePr>
        <p:xfrm>
          <a:off x="679325" y="1372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{3C55575A-51A4-4A10-93F3-6DEA05BDA688}</a:tableStyleId>
              </a:tblPr>
              <a:tblGrid>
                <a:gridCol w="2093475"/>
                <a:gridCol w="1526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Method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PSNR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KMeans8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50.38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KMeans8 + Seg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52.61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KMeans6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50.57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KMeans6 + Seg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52.84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58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</a:t>
            </a:r>
            <a:endParaRPr/>
          </a:p>
        </p:txBody>
      </p:sp>
      <p:pic>
        <p:nvPicPr>
          <p:cNvPr id="1863" name="Google Shape;1863;p58"/>
          <p:cNvPicPr preferRelativeResize="0"/>
          <p:nvPr/>
        </p:nvPicPr>
        <p:blipFill rotWithShape="1">
          <a:blip r:embed="rId3">
            <a:alphaModFix/>
          </a:blip>
          <a:srcRect b="0" l="0" r="0" t="32519"/>
          <a:stretch/>
        </p:blipFill>
        <p:spPr>
          <a:xfrm>
            <a:off x="5300225" y="1240900"/>
            <a:ext cx="3120026" cy="34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58"/>
          <p:cNvSpPr txBox="1"/>
          <p:nvPr/>
        </p:nvSpPr>
        <p:spPr>
          <a:xfrm>
            <a:off x="423750" y="1548400"/>
            <a:ext cx="4711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From a series of experiments, we learned the following:</a:t>
            </a:r>
            <a:endParaRPr b="1" sz="1800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6550" lvl="1" marL="914400" rtl="0" algn="l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Barlow Semi Condensed Medium"/>
              <a:buChar char="○"/>
            </a:pPr>
            <a:r>
              <a:rPr lang="zh-TW" sz="17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Identity is a very good model.</a:t>
            </a:r>
            <a:endParaRPr sz="1700">
              <a:solidFill>
                <a:srgbClr val="59595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Barlow Semi Condensed Medium"/>
              <a:buChar char="○"/>
            </a:pPr>
            <a:r>
              <a:rPr lang="zh-TW" sz="17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The PSNR value highly depends on the </a:t>
            </a:r>
            <a:r>
              <a:rPr lang="zh-TW" sz="1700">
                <a:solidFill>
                  <a:srgbClr val="E0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quality of the segmentation</a:t>
            </a:r>
            <a:r>
              <a:rPr lang="zh-TW" sz="17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.</a:t>
            </a:r>
            <a:endParaRPr sz="1700">
              <a:solidFill>
                <a:schemeClr val="accent5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Barlow Semi Condensed Medium"/>
              <a:buChar char="○"/>
            </a:pPr>
            <a:r>
              <a:rPr lang="zh-TW" sz="17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The KMeans model is less effective than segmentation.</a:t>
            </a:r>
            <a:endParaRPr sz="1700">
              <a:solidFill>
                <a:srgbClr val="59595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Barlow Semi Condensed Medium"/>
              <a:buChar char="○"/>
            </a:pPr>
            <a:r>
              <a:rPr lang="zh-TW" sz="17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Inverse processing is sometimes useful.</a:t>
            </a:r>
            <a:endParaRPr sz="1700">
              <a:solidFill>
                <a:srgbClr val="59595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700"/>
              <a:buFont typeface="Barlow Semi Condensed Medium"/>
              <a:buChar char="○"/>
            </a:pPr>
            <a:r>
              <a:rPr lang="zh-TW" sz="1700">
                <a:solidFill>
                  <a:srgbClr val="E0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The brute force method is very powerful but time-consuming</a:t>
            </a:r>
            <a:endParaRPr sz="1700">
              <a:solidFill>
                <a:srgbClr val="E06666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59"/>
          <p:cNvSpPr txBox="1"/>
          <p:nvPr>
            <p:ph type="title"/>
          </p:nvPr>
        </p:nvSpPr>
        <p:spPr>
          <a:xfrm>
            <a:off x="723750" y="2285400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Thanks for your attention 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46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Our method</a:t>
            </a:r>
            <a:endParaRPr/>
          </a:p>
        </p:txBody>
      </p:sp>
      <p:sp>
        <p:nvSpPr>
          <p:cNvPr id="1741" name="Google Shape;1741;p46"/>
          <p:cNvSpPr txBox="1"/>
          <p:nvPr/>
        </p:nvSpPr>
        <p:spPr>
          <a:xfrm>
            <a:off x="429000" y="1181550"/>
            <a:ext cx="82032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Barlow Semi Condensed Medium"/>
              <a:buChar char="●"/>
            </a:pPr>
            <a:r>
              <a:rPr lang="zh-TW" sz="26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Kmeans</a:t>
            </a:r>
            <a:endParaRPr sz="2600">
              <a:solidFill>
                <a:srgbClr val="59595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Barlow Semi Condensed Medium"/>
              <a:buChar char="●"/>
            </a:pPr>
            <a:r>
              <a:rPr lang="zh-TW" sz="26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Segmentation</a:t>
            </a:r>
            <a:endParaRPr sz="2600">
              <a:solidFill>
                <a:srgbClr val="59595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Barlow Semi Condensed Medium"/>
              <a:buChar char="●"/>
            </a:pPr>
            <a:r>
              <a:rPr lang="zh-TW" sz="26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How to find best 12 homography</a:t>
            </a:r>
            <a:endParaRPr sz="2600">
              <a:solidFill>
                <a:srgbClr val="59595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Barlow Semi Condensed Medium"/>
              <a:buChar char="○"/>
            </a:pPr>
            <a:r>
              <a:rPr lang="zh-TW" sz="22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Brute method to find best homography</a:t>
            </a:r>
            <a:endParaRPr sz="2200">
              <a:solidFill>
                <a:srgbClr val="59595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1742" name="Google Shape;17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40101" y="3587575"/>
            <a:ext cx="1292100" cy="129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43" name="Google Shape;1743;p46"/>
          <p:cNvPicPr preferRelativeResize="0"/>
          <p:nvPr/>
        </p:nvPicPr>
        <p:blipFill rotWithShape="1">
          <a:blip r:embed="rId4">
            <a:alphaModFix/>
          </a:blip>
          <a:srcRect b="0" l="0" r="0" t="30963"/>
          <a:stretch/>
        </p:blipFill>
        <p:spPr>
          <a:xfrm>
            <a:off x="0" y="3851400"/>
            <a:ext cx="1871551" cy="12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47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Finding Keypoint</a:t>
            </a:r>
            <a:endParaRPr/>
          </a:p>
        </p:txBody>
      </p:sp>
      <p:sp>
        <p:nvSpPr>
          <p:cNvPr id="1749" name="Google Shape;1749;p47"/>
          <p:cNvSpPr txBox="1"/>
          <p:nvPr/>
        </p:nvSpPr>
        <p:spPr>
          <a:xfrm>
            <a:off x="429000" y="1181550"/>
            <a:ext cx="8203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Barlow Semi Condensed"/>
              <a:buChar char="●"/>
            </a:pPr>
            <a:r>
              <a:rPr b="1" lang="zh-TW" sz="18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LightGlue: </a:t>
            </a:r>
            <a:endParaRPr b="1" sz="1800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 Semi Condensed Medium"/>
              <a:buChar char="○"/>
            </a:pPr>
            <a:r>
              <a:rPr lang="zh-TW" sz="18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LightGlue is a deep neural network that matches sparse local features across image pairs.</a:t>
            </a:r>
            <a:endParaRPr sz="1800">
              <a:solidFill>
                <a:srgbClr val="59595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 Semi Condensed Medium"/>
              <a:buChar char="○"/>
            </a:pPr>
            <a:r>
              <a:rPr lang="zh-TW" sz="18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ICCV 2023</a:t>
            </a:r>
            <a:endParaRPr sz="1800">
              <a:solidFill>
                <a:srgbClr val="59595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750" name="Google Shape;1750;p47"/>
          <p:cNvSpPr txBox="1"/>
          <p:nvPr/>
        </p:nvSpPr>
        <p:spPr>
          <a:xfrm>
            <a:off x="2453175" y="4737750"/>
            <a:ext cx="46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1" name="Google Shape;1751;p47"/>
          <p:cNvPicPr preferRelativeResize="0"/>
          <p:nvPr/>
        </p:nvPicPr>
        <p:blipFill rotWithShape="1">
          <a:blip r:embed="rId3">
            <a:alphaModFix/>
          </a:blip>
          <a:srcRect b="3203" l="785" r="1089" t="3128"/>
          <a:stretch/>
        </p:blipFill>
        <p:spPr>
          <a:xfrm>
            <a:off x="1231650" y="2571750"/>
            <a:ext cx="6680700" cy="1828200"/>
          </a:xfrm>
          <a:prstGeom prst="roundRect">
            <a:avLst>
              <a:gd fmla="val 3636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48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KMeans Method</a:t>
            </a:r>
            <a:endParaRPr/>
          </a:p>
        </p:txBody>
      </p:sp>
      <p:sp>
        <p:nvSpPr>
          <p:cNvPr id="1757" name="Google Shape;1757;p48"/>
          <p:cNvSpPr txBox="1"/>
          <p:nvPr/>
        </p:nvSpPr>
        <p:spPr>
          <a:xfrm>
            <a:off x="429000" y="1189188"/>
            <a:ext cx="8203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Barlow Semi Condensed"/>
              <a:buChar char="●"/>
            </a:pPr>
            <a:r>
              <a:rPr b="1" lang="zh-TW" sz="18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KMeans</a:t>
            </a:r>
            <a:r>
              <a:rPr b="1" lang="zh-TW" sz="18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</a:t>
            </a:r>
            <a:endParaRPr b="1" sz="1800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 Semi Condensed Medium"/>
              <a:buChar char="○"/>
            </a:pPr>
            <a:r>
              <a:rPr lang="zh-TW" sz="18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Using sliding windows of various sizes to scan through reference and target photos, compute the homography matrix for corresponding windows, and then use K-means clustering to identify cluster centroids.</a:t>
            </a:r>
            <a:endParaRPr sz="1800">
              <a:solidFill>
                <a:srgbClr val="59595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1758" name="Google Shape;1758;p48"/>
          <p:cNvPicPr preferRelativeResize="0"/>
          <p:nvPr/>
        </p:nvPicPr>
        <p:blipFill rotWithShape="1">
          <a:blip r:embed="rId3">
            <a:alphaModFix/>
          </a:blip>
          <a:srcRect b="6329" l="20554" r="11676" t="5766"/>
          <a:stretch/>
        </p:blipFill>
        <p:spPr>
          <a:xfrm>
            <a:off x="4505662" y="2571750"/>
            <a:ext cx="1925363" cy="18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623" y="2571750"/>
            <a:ext cx="3325024" cy="1873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760" name="Google Shape;1760;p48"/>
          <p:cNvGraphicFramePr/>
          <p:nvPr/>
        </p:nvGraphicFramePr>
        <p:xfrm>
          <a:off x="6431025" y="257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{3C55575A-51A4-4A10-93F3-6DEA05BDA688}</a:tableStyleId>
              </a:tblPr>
              <a:tblGrid>
                <a:gridCol w="1164375"/>
                <a:gridCol w="992150"/>
              </a:tblGrid>
              <a:tr h="46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Method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PSNR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6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KMeans - 6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50.38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KMeans - 8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50.43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KMeans - 12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50.52</a:t>
                      </a:r>
                      <a:endParaRPr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49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Segmentation </a:t>
            </a:r>
            <a:r>
              <a:rPr lang="zh-TW"/>
              <a:t>Method</a:t>
            </a:r>
            <a:endParaRPr/>
          </a:p>
        </p:txBody>
      </p:sp>
      <p:sp>
        <p:nvSpPr>
          <p:cNvPr id="1766" name="Google Shape;1766;p49"/>
          <p:cNvSpPr txBox="1"/>
          <p:nvPr/>
        </p:nvSpPr>
        <p:spPr>
          <a:xfrm>
            <a:off x="429000" y="1189188"/>
            <a:ext cx="8203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Barlow Semi Condensed"/>
              <a:buChar char="●"/>
            </a:pPr>
            <a:r>
              <a:rPr b="1" lang="zh-TW" sz="18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Segmentation</a:t>
            </a:r>
            <a:r>
              <a:rPr b="1" lang="zh-TW" sz="18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</a:t>
            </a:r>
            <a:endParaRPr b="1" sz="1800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 Semi Condensed Medium"/>
              <a:buChar char="○"/>
            </a:pPr>
            <a:r>
              <a:rPr lang="zh-TW" sz="18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Using Oneformer for segmentation and LightGlue to calculate the homography matrix for corresponding objects.</a:t>
            </a:r>
            <a:endParaRPr sz="1800">
              <a:solidFill>
                <a:srgbClr val="59595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 Medium"/>
              <a:buChar char="○"/>
            </a:pPr>
            <a:r>
              <a:rPr lang="zh-TW" sz="18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The quality from segmentation will significantly affect the calculation of PSNR.</a:t>
            </a:r>
            <a:endParaRPr sz="1800">
              <a:solidFill>
                <a:srgbClr val="59595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1767" name="Google Shape;17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450" y="2947463"/>
            <a:ext cx="2879549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4851" y="2947476"/>
            <a:ext cx="2881521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49"/>
          <p:cNvSpPr txBox="1"/>
          <p:nvPr/>
        </p:nvSpPr>
        <p:spPr>
          <a:xfrm>
            <a:off x="2514673" y="2571775"/>
            <a:ext cx="14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5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SAM Tracking </a:t>
            </a:r>
            <a:endParaRPr baseline="30000">
              <a:solidFill>
                <a:schemeClr val="accent5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770" name="Google Shape;1770;p49"/>
          <p:cNvSpPr txBox="1"/>
          <p:nvPr/>
        </p:nvSpPr>
        <p:spPr>
          <a:xfrm>
            <a:off x="5687830" y="2571775"/>
            <a:ext cx="10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5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OneFormer</a:t>
            </a:r>
            <a:endParaRPr>
              <a:solidFill>
                <a:schemeClr val="accent5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50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Segmentation Method</a:t>
            </a:r>
            <a:endParaRPr/>
          </a:p>
        </p:txBody>
      </p:sp>
      <p:sp>
        <p:nvSpPr>
          <p:cNvPr id="1776" name="Google Shape;1776;p50"/>
          <p:cNvSpPr txBox="1"/>
          <p:nvPr/>
        </p:nvSpPr>
        <p:spPr>
          <a:xfrm>
            <a:off x="429000" y="1189188"/>
            <a:ext cx="820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Barlow Semi Condensed"/>
              <a:buChar char="●"/>
            </a:pPr>
            <a:r>
              <a:rPr b="1" lang="zh-TW" sz="18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Segmentation: </a:t>
            </a:r>
            <a:endParaRPr b="1" sz="1800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 Medium"/>
              <a:buChar char="○"/>
            </a:pPr>
            <a:r>
              <a:rPr lang="zh-TW" sz="18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Use homography which applied by KMeans with the segmentation of </a:t>
            </a:r>
            <a:r>
              <a:rPr lang="zh-TW" sz="1800">
                <a:solidFill>
                  <a:schemeClr val="accent5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large objects</a:t>
            </a:r>
            <a:r>
              <a:rPr lang="zh-TW" sz="18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and then calculate the PSNR. </a:t>
            </a:r>
            <a:endParaRPr sz="1800">
              <a:solidFill>
                <a:srgbClr val="59595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graphicFrame>
        <p:nvGraphicFramePr>
          <p:cNvPr id="1777" name="Google Shape;1777;p50"/>
          <p:cNvGraphicFramePr/>
          <p:nvPr/>
        </p:nvGraphicFramePr>
        <p:xfrm>
          <a:off x="1438938" y="238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{3C55575A-51A4-4A10-93F3-6DEA05BDA688}</a:tableStyleId>
              </a:tblPr>
              <a:tblGrid>
                <a:gridCol w="1693050"/>
                <a:gridCol w="752850"/>
                <a:gridCol w="740100"/>
              </a:tblGrid>
              <a:tr h="22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Method</a:t>
                      </a:r>
                      <a:endParaRPr sz="13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PSNR</a:t>
                      </a:r>
                      <a:endParaRPr sz="13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Δ</a:t>
                      </a:r>
                      <a:endParaRPr sz="13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5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KMeans6 + seg*4</a:t>
                      </a:r>
                      <a:endParaRPr sz="13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52.84</a:t>
                      </a:r>
                      <a:endParaRPr sz="13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E06666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+2.32</a:t>
                      </a:r>
                      <a:endParaRPr sz="1300">
                        <a:solidFill>
                          <a:srgbClr val="E06666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KMeans8 + seg*2</a:t>
                      </a:r>
                      <a:endParaRPr sz="13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52.7</a:t>
                      </a:r>
                      <a:endParaRPr sz="13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E06666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+2.18</a:t>
                      </a:r>
                      <a:endParaRPr sz="1300">
                        <a:solidFill>
                          <a:srgbClr val="E06666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KMeans12</a:t>
                      </a:r>
                      <a:endParaRPr sz="13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50.52</a:t>
                      </a:r>
                      <a:endParaRPr sz="13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E06666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+0</a:t>
                      </a:r>
                      <a:endParaRPr sz="1300">
                        <a:solidFill>
                          <a:srgbClr val="E06666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78" name="Google Shape;1778;p50"/>
          <p:cNvSpPr txBox="1"/>
          <p:nvPr/>
        </p:nvSpPr>
        <p:spPr>
          <a:xfrm>
            <a:off x="4890850" y="3033975"/>
            <a:ext cx="250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5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Segmentation can effectively improve PSNR !!</a:t>
            </a:r>
            <a:endParaRPr>
              <a:solidFill>
                <a:schemeClr val="accent5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779" name="Google Shape;1779;p50"/>
          <p:cNvSpPr/>
          <p:nvPr/>
        </p:nvSpPr>
        <p:spPr>
          <a:xfrm>
            <a:off x="4683950" y="2770275"/>
            <a:ext cx="147900" cy="1143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0" name="Google Shape;1780;p50"/>
          <p:cNvPicPr preferRelativeResize="0"/>
          <p:nvPr/>
        </p:nvPicPr>
        <p:blipFill rotWithShape="1">
          <a:blip r:embed="rId3">
            <a:alphaModFix amt="80000"/>
          </a:blip>
          <a:srcRect b="0" l="0" r="0" t="42229"/>
          <a:stretch/>
        </p:blipFill>
        <p:spPr>
          <a:xfrm>
            <a:off x="4890850" y="4004700"/>
            <a:ext cx="2994600" cy="973200"/>
          </a:xfrm>
          <a:prstGeom prst="roundRect">
            <a:avLst>
              <a:gd fmla="val 4616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51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Segmentation Method</a:t>
            </a:r>
            <a:endParaRPr/>
          </a:p>
        </p:txBody>
      </p:sp>
      <p:sp>
        <p:nvSpPr>
          <p:cNvPr id="1786" name="Google Shape;1786;p51"/>
          <p:cNvSpPr txBox="1"/>
          <p:nvPr/>
        </p:nvSpPr>
        <p:spPr>
          <a:xfrm>
            <a:off x="429000" y="1189188"/>
            <a:ext cx="820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Barlow Semi Condensed"/>
              <a:buChar char="●"/>
            </a:pPr>
            <a:r>
              <a:rPr b="1" lang="zh-TW" sz="18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Segmentation: </a:t>
            </a:r>
            <a:endParaRPr b="1" sz="1800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 Medium"/>
              <a:buChar char="○"/>
            </a:pPr>
            <a:r>
              <a:rPr lang="zh-TW" sz="18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Use homography which applied by KMeans with the segmentation of </a:t>
            </a:r>
            <a:r>
              <a:rPr lang="zh-TW" sz="1800">
                <a:solidFill>
                  <a:schemeClr val="accent5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large objects</a:t>
            </a:r>
            <a:r>
              <a:rPr lang="zh-TW" sz="18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and then calculate the PSNR. </a:t>
            </a:r>
            <a:endParaRPr sz="1800">
              <a:solidFill>
                <a:srgbClr val="59595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graphicFrame>
        <p:nvGraphicFramePr>
          <p:cNvPr id="1787" name="Google Shape;1787;p51"/>
          <p:cNvGraphicFramePr/>
          <p:nvPr/>
        </p:nvGraphicFramePr>
        <p:xfrm>
          <a:off x="1438938" y="238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{3C55575A-51A4-4A10-93F3-6DEA05BDA688}</a:tableStyleId>
              </a:tblPr>
              <a:tblGrid>
                <a:gridCol w="1693050"/>
                <a:gridCol w="752850"/>
                <a:gridCol w="740100"/>
              </a:tblGrid>
              <a:tr h="22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Method</a:t>
                      </a:r>
                      <a:endParaRPr sz="13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PSNR</a:t>
                      </a:r>
                      <a:endParaRPr sz="13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Δ</a:t>
                      </a:r>
                      <a:endParaRPr sz="13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5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KMeans6 + seg*4</a:t>
                      </a:r>
                      <a:endParaRPr sz="13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52.84</a:t>
                      </a:r>
                      <a:endParaRPr sz="13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E06666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+2.32</a:t>
                      </a:r>
                      <a:endParaRPr sz="1300">
                        <a:solidFill>
                          <a:srgbClr val="E06666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KMeans8 + seg*2</a:t>
                      </a:r>
                      <a:endParaRPr sz="13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52.7</a:t>
                      </a:r>
                      <a:endParaRPr sz="13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E06666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+2.18</a:t>
                      </a:r>
                      <a:endParaRPr sz="1300">
                        <a:solidFill>
                          <a:srgbClr val="E06666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KMeans12</a:t>
                      </a:r>
                      <a:endParaRPr sz="13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50.52</a:t>
                      </a:r>
                      <a:endParaRPr sz="13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E06666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+0</a:t>
                      </a:r>
                      <a:endParaRPr sz="1300">
                        <a:solidFill>
                          <a:srgbClr val="E06666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788" name="Google Shape;1788;p51"/>
          <p:cNvPicPr preferRelativeResize="0"/>
          <p:nvPr/>
        </p:nvPicPr>
        <p:blipFill rotWithShape="1">
          <a:blip r:embed="rId3">
            <a:alphaModFix/>
          </a:blip>
          <a:srcRect b="3484" l="0" r="0" t="0"/>
          <a:stretch/>
        </p:blipFill>
        <p:spPr>
          <a:xfrm>
            <a:off x="6180839" y="2015400"/>
            <a:ext cx="1887636" cy="2754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51"/>
          <p:cNvSpPr/>
          <p:nvPr/>
        </p:nvSpPr>
        <p:spPr>
          <a:xfrm>
            <a:off x="4683950" y="2770275"/>
            <a:ext cx="147900" cy="1143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51"/>
          <p:cNvSpPr txBox="1"/>
          <p:nvPr/>
        </p:nvSpPr>
        <p:spPr>
          <a:xfrm>
            <a:off x="4892400" y="3033975"/>
            <a:ext cx="122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5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How to get the best ratio ?</a:t>
            </a:r>
            <a:endParaRPr>
              <a:solidFill>
                <a:schemeClr val="accent5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52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Find best 12 homography</a:t>
            </a:r>
            <a:endParaRPr/>
          </a:p>
        </p:txBody>
      </p:sp>
      <p:sp>
        <p:nvSpPr>
          <p:cNvPr id="1796" name="Google Shape;1796;p52"/>
          <p:cNvSpPr txBox="1"/>
          <p:nvPr/>
        </p:nvSpPr>
        <p:spPr>
          <a:xfrm>
            <a:off x="429000" y="1189188"/>
            <a:ext cx="8203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Barlow Semi Condensed"/>
              <a:buChar char="●"/>
            </a:pPr>
            <a:r>
              <a:rPr b="1" lang="zh-TW" sz="18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Greedy Algorithm</a:t>
            </a:r>
            <a:r>
              <a:rPr b="1" lang="zh-TW" sz="18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</a:t>
            </a:r>
            <a:endParaRPr b="1" sz="1800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 Medium"/>
              <a:buChar char="○"/>
            </a:pPr>
            <a:r>
              <a:rPr lang="zh-TW" sz="18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 each round, select one homography matrix to add to the model. The selection criterion is the homography matrix that decreases MSE the most. A total of 12 rounds will be conducted</a:t>
            </a:r>
            <a:endParaRPr sz="1800">
              <a:solidFill>
                <a:srgbClr val="59595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graphicFrame>
        <p:nvGraphicFramePr>
          <p:cNvPr id="1797" name="Google Shape;1797;p52"/>
          <p:cNvGraphicFramePr/>
          <p:nvPr/>
        </p:nvGraphicFramePr>
        <p:xfrm>
          <a:off x="1431275" y="292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{3C55575A-51A4-4A10-93F3-6DEA05BDA688}</a:tableStyleId>
              </a:tblPr>
              <a:tblGrid>
                <a:gridCol w="1315675"/>
                <a:gridCol w="1315675"/>
                <a:gridCol w="1315675"/>
                <a:gridCol w="1315675"/>
                <a:gridCol w="1315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accent5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H1</a:t>
                      </a:r>
                      <a:endParaRPr>
                        <a:solidFill>
                          <a:schemeClr val="accent5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accent5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H2</a:t>
                      </a:r>
                      <a:endParaRPr>
                        <a:solidFill>
                          <a:schemeClr val="accent5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accent5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…</a:t>
                      </a:r>
                      <a:endParaRPr>
                        <a:solidFill>
                          <a:schemeClr val="accent5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accent5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H59</a:t>
                      </a:r>
                      <a:endParaRPr>
                        <a:solidFill>
                          <a:schemeClr val="accent5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accent5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H60</a:t>
                      </a:r>
                      <a:endParaRPr>
                        <a:solidFill>
                          <a:schemeClr val="accent5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98" name="Google Shape;1798;p52"/>
          <p:cNvSpPr txBox="1"/>
          <p:nvPr/>
        </p:nvSpPr>
        <p:spPr>
          <a:xfrm>
            <a:off x="1431275" y="2482200"/>
            <a:ext cx="37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5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Segmentation + KMeans Homography pool</a:t>
            </a:r>
            <a:endParaRPr>
              <a:solidFill>
                <a:schemeClr val="accent5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799" name="Google Shape;1799;p52"/>
          <p:cNvSpPr/>
          <p:nvPr/>
        </p:nvSpPr>
        <p:spPr>
          <a:xfrm rot="-5397036">
            <a:off x="4546450" y="333125"/>
            <a:ext cx="348000" cy="6526800"/>
          </a:xfrm>
          <a:prstGeom prst="leftBrace">
            <a:avLst>
              <a:gd fmla="val 45454" name="adj1"/>
              <a:gd fmla="val 23012" name="adj2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00" name="Google Shape;1800;p52"/>
          <p:cNvSpPr txBox="1"/>
          <p:nvPr/>
        </p:nvSpPr>
        <p:spPr>
          <a:xfrm>
            <a:off x="1431275" y="3873325"/>
            <a:ext cx="364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Find 12 best model (Homography)</a:t>
            </a:r>
            <a:br>
              <a:rPr lang="zh-TW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lang="zh-TW">
                <a:solidFill>
                  <a:schemeClr val="accent5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Depending on the extent of </a:t>
            </a:r>
            <a:r>
              <a:rPr b="1" lang="zh-TW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MSE reduction</a:t>
            </a:r>
            <a:endParaRPr b="1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aphicFrame>
        <p:nvGraphicFramePr>
          <p:cNvPr id="1801" name="Google Shape;1801;p52"/>
          <p:cNvGraphicFramePr/>
          <p:nvPr/>
        </p:nvGraphicFramePr>
        <p:xfrm>
          <a:off x="5843138" y="37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{3C55575A-51A4-4A10-93F3-6DEA05BDA688}</a:tableStyleId>
              </a:tblPr>
              <a:tblGrid>
                <a:gridCol w="1553350"/>
                <a:gridCol w="613150"/>
              </a:tblGrid>
              <a:tr h="20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Method</a:t>
                      </a:r>
                      <a:endParaRPr sz="12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PSNR</a:t>
                      </a:r>
                      <a:endParaRPr sz="12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20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KMeans30 + seg*30</a:t>
                      </a:r>
                      <a:endParaRPr sz="12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CC0000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(only using ref0)</a:t>
                      </a:r>
                      <a:endParaRPr sz="1200">
                        <a:solidFill>
                          <a:srgbClr val="CC0000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54.31</a:t>
                      </a:r>
                      <a:endParaRPr sz="12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53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Add Inverse Matrix</a:t>
            </a:r>
            <a:endParaRPr/>
          </a:p>
        </p:txBody>
      </p:sp>
      <p:sp>
        <p:nvSpPr>
          <p:cNvPr id="1807" name="Google Shape;1807;p53"/>
          <p:cNvSpPr txBox="1"/>
          <p:nvPr/>
        </p:nvSpPr>
        <p:spPr>
          <a:xfrm>
            <a:off x="429000" y="1189188"/>
            <a:ext cx="8203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Barlow Semi Condensed"/>
              <a:buChar char="●"/>
            </a:pPr>
            <a:r>
              <a:rPr b="1" lang="zh-TW" sz="18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Inverse ref0 H to imitate ref1 H</a:t>
            </a:r>
            <a:r>
              <a:rPr b="1" lang="zh-TW" sz="18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</a:t>
            </a:r>
            <a:endParaRPr b="1" sz="1800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 Medium"/>
              <a:buChar char="○"/>
            </a:pPr>
            <a:r>
              <a:rPr lang="zh-TW" sz="18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Add the inverse homography matrix from reference 0 to target to the homography matrix from reference 1 to target, and vice versa.</a:t>
            </a:r>
            <a:endParaRPr sz="1800">
              <a:solidFill>
                <a:srgbClr val="59595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Barlow Semi Condensed Medium"/>
              <a:buChar char="○"/>
            </a:pPr>
            <a:r>
              <a:rPr lang="zh-TW" sz="1800">
                <a:solidFill>
                  <a:srgbClr val="59595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The searching time will be </a:t>
            </a:r>
            <a:r>
              <a:rPr lang="zh-TW" sz="1800">
                <a:solidFill>
                  <a:srgbClr val="E06666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double</a:t>
            </a:r>
            <a:endParaRPr sz="1800">
              <a:solidFill>
                <a:srgbClr val="E06666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graphicFrame>
        <p:nvGraphicFramePr>
          <p:cNvPr id="1808" name="Google Shape;1808;p53"/>
          <p:cNvGraphicFramePr/>
          <p:nvPr/>
        </p:nvGraphicFramePr>
        <p:xfrm>
          <a:off x="1736250" y="266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{3C55575A-51A4-4A10-93F3-6DEA05BDA688}</a:tableStyleId>
              </a:tblPr>
              <a:tblGrid>
                <a:gridCol w="1519425"/>
                <a:gridCol w="599775"/>
                <a:gridCol w="599775"/>
              </a:tblGrid>
              <a:tr h="20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Method</a:t>
                      </a:r>
                      <a:endParaRPr sz="12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PSNR</a:t>
                      </a:r>
                      <a:endParaRPr sz="12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Δ</a:t>
                      </a:r>
                      <a:endParaRPr sz="12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20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KMeans30 + seg*30</a:t>
                      </a:r>
                      <a:endParaRPr sz="12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E06666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(only using ref0)</a:t>
                      </a:r>
                      <a:endParaRPr sz="1200">
                        <a:solidFill>
                          <a:srgbClr val="E06666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54.31</a:t>
                      </a:r>
                      <a:endParaRPr sz="12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X</a:t>
                      </a:r>
                      <a:endParaRPr sz="12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KMeans30 + seg*30</a:t>
                      </a:r>
                      <a:endParaRPr sz="12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E06666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(with ref0 inverse)</a:t>
                      </a:r>
                      <a:endParaRPr sz="1200">
                        <a:solidFill>
                          <a:srgbClr val="E06666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54.52</a:t>
                      </a:r>
                      <a:endParaRPr sz="12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E06666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+0.21</a:t>
                      </a:r>
                      <a:endParaRPr sz="1200">
                        <a:solidFill>
                          <a:srgbClr val="E06666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09" name="Google Shape;1809;p53"/>
          <p:cNvGraphicFramePr/>
          <p:nvPr/>
        </p:nvGraphicFramePr>
        <p:xfrm>
          <a:off x="4688750" y="266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{3C55575A-51A4-4A10-93F3-6DEA05BDA688}</a:tableStyleId>
              </a:tblPr>
              <a:tblGrid>
                <a:gridCol w="1519425"/>
                <a:gridCol w="599775"/>
                <a:gridCol w="599775"/>
              </a:tblGrid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Method</a:t>
                      </a:r>
                      <a:endParaRPr sz="12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PSNR</a:t>
                      </a:r>
                      <a:endParaRPr sz="12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Δ</a:t>
                      </a:r>
                      <a:endParaRPr sz="12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All seg </a:t>
                      </a:r>
                      <a:endParaRPr sz="1200">
                        <a:solidFill>
                          <a:srgbClr val="E06666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54.40</a:t>
                      </a:r>
                      <a:endParaRPr sz="12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X</a:t>
                      </a:r>
                      <a:endParaRPr sz="12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Only r</a:t>
                      </a:r>
                      <a:r>
                        <a:rPr lang="zh-TW" sz="12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ef0 seg with inv</a:t>
                      </a:r>
                      <a:endParaRPr sz="1200">
                        <a:solidFill>
                          <a:srgbClr val="E06666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54.53</a:t>
                      </a:r>
                      <a:endParaRPr sz="1200"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rgbClr val="E06666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+0.13</a:t>
                      </a:r>
                      <a:endParaRPr sz="1200">
                        <a:solidFill>
                          <a:srgbClr val="E06666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10" name="Google Shape;1810;p53"/>
          <p:cNvSpPr txBox="1"/>
          <p:nvPr/>
        </p:nvSpPr>
        <p:spPr>
          <a:xfrm>
            <a:off x="1736300" y="4127500"/>
            <a:ext cx="271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(E</a:t>
            </a:r>
            <a:r>
              <a:rPr lang="zh-TW" sz="12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ffect of inv)</a:t>
            </a:r>
            <a:endParaRPr sz="1200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11" name="Google Shape;1811;p53"/>
          <p:cNvSpPr txBox="1"/>
          <p:nvPr/>
        </p:nvSpPr>
        <p:spPr>
          <a:xfrm>
            <a:off x="4688800" y="4127500"/>
            <a:ext cx="271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(Comparison of ref0 and inv)</a:t>
            </a:r>
            <a:endParaRPr sz="1200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